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Amatic SC"/>
      <p:regular r:id="rId33"/>
      <p:bold r:id="rId34"/>
    </p:embeddedFont>
    <p:embeddedFont>
      <p:font typeface="Source Code Pro"/>
      <p:regular r:id="rId35"/>
      <p:bold r:id="rId36"/>
    </p:embeddedFont>
    <p:embeddedFont>
      <p:font typeface="Quicksan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AmaticSC-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SourceCodePro-regular.fntdata"/><Relationship Id="rId12" Type="http://schemas.openxmlformats.org/officeDocument/2006/relationships/slide" Target="slides/slide8.xml"/><Relationship Id="rId34" Type="http://schemas.openxmlformats.org/officeDocument/2006/relationships/font" Target="fonts/AmaticSC-bold.fntdata"/><Relationship Id="rId15" Type="http://schemas.openxmlformats.org/officeDocument/2006/relationships/slide" Target="slides/slide11.xml"/><Relationship Id="rId37" Type="http://schemas.openxmlformats.org/officeDocument/2006/relationships/font" Target="fonts/Quicksand-regular.fntdata"/><Relationship Id="rId14" Type="http://schemas.openxmlformats.org/officeDocument/2006/relationships/slide" Target="slides/slide10.xml"/><Relationship Id="rId36" Type="http://schemas.openxmlformats.org/officeDocument/2006/relationships/font" Target="fonts/SourceCodePro-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Quicksan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xGWsHYITAw&amp;t=5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ea1b3603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ea1b3603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e83e5483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e83e5483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e83e5483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e83e5483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e83e5483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e83e5483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e83e5483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e83e5483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ea1b3603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ea1b3603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e83e548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e83e548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e83e5483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e83e5483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e83e5483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e83e5483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Evaluate Assessment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e863130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e863130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de4d3cf8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de4d3cf8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e8631309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e8631309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e8631309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e8631309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e8631309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e8631309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e8631309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e8631309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e8631309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e8631309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e8631309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e8631309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ea1b3603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ea1b3603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e8631309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e8631309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e030a1b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e030a1b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de4d3cf8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de4d3cf8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de4d3cf8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de4d3cf8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de4d3cf8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de4d3cf8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de4d3cf8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de4d3cf8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de4d3cf8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de4d3cf8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de4d3cf8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de4d3cf8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https://www.youtube.com/watch?v=kxGWsHYITAw&amp;t=5s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de4d3cf8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de4d3cf8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tinyurl.com/music211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ZaAv5AiBRgY"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inyurl.com/roughdraf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MTRxRO5SRA"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tinyurl.com/AISmaterial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fcademartori@yaho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musiclab.chromeexperiments.com/Song-Maker" TargetMode="External"/><Relationship Id="rId4" Type="http://schemas.openxmlformats.org/officeDocument/2006/relationships/hyperlink" Target="https://splice.com/sounds/beatmak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classroom.googl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3882000" y="-701050"/>
            <a:ext cx="4876800" cy="4876800"/>
          </a:xfrm>
          <a:prstGeom prst="rect">
            <a:avLst/>
          </a:prstGeom>
          <a:noFill/>
          <a:ln>
            <a:noFill/>
          </a:ln>
        </p:spPr>
      </p:pic>
      <p:sp>
        <p:nvSpPr>
          <p:cNvPr id="58" name="Google Shape;58;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Creative Cycle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Turning It in</a:t>
            </a:r>
            <a:endParaRPr/>
          </a:p>
        </p:txBody>
      </p:sp>
      <p:sp>
        <p:nvSpPr>
          <p:cNvPr id="124" name="Google Shape;124;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1600"/>
              </a:spcBef>
              <a:spcAft>
                <a:spcPts val="0"/>
              </a:spcAft>
              <a:buNone/>
            </a:pPr>
            <a:r>
              <a:rPr lang="en" sz="3600" u="sng">
                <a:solidFill>
                  <a:schemeClr val="hlink"/>
                </a:solidFill>
                <a:hlinkClick r:id="rId3"/>
              </a:rPr>
              <a:t>tinyurl.com/music2119</a:t>
            </a:r>
            <a:endParaRPr sz="3600"/>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descr="Using voice memos, demos, texts and interviews, we reconstruct the wild ride of how Zedd, Maren Morris and a 23-year-old songwriter turned a few chords into an enormous hit, “The Middle.”&#10;&#10;More from The New York Times Video: &#10;Subscribe: http://bit.ly/U8Ys7n&#10;Watch all of our videos here: http://nytimes.com/video&#10;Facebook: https://www.facebook.com/nytvideo&#10;Twitter: https://twitter.com/nytvideo&#10;&#10;----------&#10;&#10;Whether it's reporting on conflicts abroad and political divisions at home, or covering the latest style trends and scientific developments, New York Times video journalists provide a revealing and unforgettable view of the world. It's all the news that's fit to watch." id="129" name="Google Shape;129;p23" title="'The Middle': Watch How a Pop Hit Is Made | NYT - Diary of a Song">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Making of a Song</a:t>
            </a:r>
            <a:endParaRPr/>
          </a:p>
        </p:txBody>
      </p:sp>
      <p:sp>
        <p:nvSpPr>
          <p:cNvPr id="135" name="Google Shape;135;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did you learn? What were you surprised by?</a:t>
            </a:r>
            <a:endParaRPr/>
          </a:p>
          <a:p>
            <a:pPr indent="-317500" lvl="1" marL="914400" rtl="0" algn="l">
              <a:spcBef>
                <a:spcPts val="0"/>
              </a:spcBef>
              <a:spcAft>
                <a:spcPts val="0"/>
              </a:spcAft>
              <a:buSzPts val="1400"/>
              <a:buChar char="○"/>
            </a:pPr>
            <a:r>
              <a:rPr lang="en"/>
              <a:t>Do you think is weird or are most hit songs made this way?</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Did Maren Morris &amp; Zedd making the song by themselves?</a:t>
            </a:r>
            <a:endParaRPr/>
          </a:p>
          <a:p>
            <a:pPr indent="-317500" lvl="1" marL="914400" rtl="0" algn="l">
              <a:spcBef>
                <a:spcPts val="0"/>
              </a:spcBef>
              <a:spcAft>
                <a:spcPts val="0"/>
              </a:spcAft>
              <a:buSzPts val="1400"/>
              <a:buChar char="○"/>
            </a:pPr>
            <a:r>
              <a:rPr lang="en"/>
              <a:t>Why did so many people work on the song?</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Is the version you hear on the radio the FIRST version?</a:t>
            </a:r>
            <a:endParaRPr/>
          </a:p>
          <a:p>
            <a:pPr indent="-317500" lvl="1" marL="914400" rtl="0" algn="l">
              <a:spcBef>
                <a:spcPts val="0"/>
              </a:spcBef>
              <a:spcAft>
                <a:spcPts val="0"/>
              </a:spcAft>
              <a:buSzPts val="1400"/>
              <a:buChar char="○"/>
            </a:pPr>
            <a:r>
              <a:rPr lang="en"/>
              <a:t>Why was feedback so important to the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1107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Peer Feedback</a:t>
            </a:r>
            <a:endParaRPr/>
          </a:p>
        </p:txBody>
      </p:sp>
      <p:sp>
        <p:nvSpPr>
          <p:cNvPr id="141" name="Google Shape;141;p2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5"/>
          <p:cNvPicPr preferRelativeResize="0"/>
          <p:nvPr/>
        </p:nvPicPr>
        <p:blipFill>
          <a:blip r:embed="rId3">
            <a:alphaModFix/>
          </a:blip>
          <a:stretch>
            <a:fillRect/>
          </a:stretch>
        </p:blipFill>
        <p:spPr>
          <a:xfrm>
            <a:off x="2779663" y="155675"/>
            <a:ext cx="6238875" cy="4114800"/>
          </a:xfrm>
          <a:prstGeom prst="rect">
            <a:avLst/>
          </a:prstGeom>
          <a:noFill/>
          <a:ln>
            <a:noFill/>
          </a:ln>
        </p:spPr>
      </p:pic>
      <p:pic>
        <p:nvPicPr>
          <p:cNvPr id="143" name="Google Shape;143;p25"/>
          <p:cNvPicPr preferRelativeResize="0"/>
          <p:nvPr/>
        </p:nvPicPr>
        <p:blipFill>
          <a:blip r:embed="rId4">
            <a:alphaModFix/>
          </a:blip>
          <a:stretch>
            <a:fillRect/>
          </a:stretch>
        </p:blipFill>
        <p:spPr>
          <a:xfrm>
            <a:off x="120163" y="874188"/>
            <a:ext cx="6296025" cy="4314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Facilitate</a:t>
            </a:r>
            <a:endParaRPr/>
          </a:p>
        </p:txBody>
      </p:sp>
      <p:sp>
        <p:nvSpPr>
          <p:cNvPr id="149" name="Google Shape;149;p26"/>
          <p:cNvSpPr txBox="1"/>
          <p:nvPr>
            <p:ph idx="1" type="body"/>
          </p:nvPr>
        </p:nvSpPr>
        <p:spPr>
          <a:xfrm>
            <a:off x="311700" y="1228675"/>
            <a:ext cx="54600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Compile all Rough Drafts in Anonymous numbered doc</a:t>
            </a:r>
            <a:endParaRPr/>
          </a:p>
          <a:p>
            <a:pPr indent="-342900" lvl="0" marL="457200" rtl="0" algn="l">
              <a:spcBef>
                <a:spcPts val="0"/>
              </a:spcBef>
              <a:spcAft>
                <a:spcPts val="0"/>
              </a:spcAft>
              <a:buSzPts val="1800"/>
              <a:buChar char="●"/>
            </a:pPr>
            <a:r>
              <a:rPr lang="en"/>
              <a:t>Students choose 3 different colors of numbered note cards</a:t>
            </a:r>
            <a:endParaRPr/>
          </a:p>
          <a:p>
            <a:pPr indent="-342900" lvl="0" marL="457200" rtl="0" algn="l">
              <a:spcBef>
                <a:spcPts val="0"/>
              </a:spcBef>
              <a:spcAft>
                <a:spcPts val="0"/>
              </a:spcAft>
              <a:buSzPts val="1800"/>
              <a:buChar char="●"/>
            </a:pPr>
            <a:r>
              <a:rPr lang="en"/>
              <a:t>Listen to those songs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i="1" lang="en"/>
              <a:t>Prevents everyone from listening to song #1, can assign more or less if needed.</a:t>
            </a:r>
            <a:endParaRPr i="1"/>
          </a:p>
        </p:txBody>
      </p:sp>
      <p:pic>
        <p:nvPicPr>
          <p:cNvPr id="150" name="Google Shape;150;p26"/>
          <p:cNvPicPr preferRelativeResize="0"/>
          <p:nvPr/>
        </p:nvPicPr>
        <p:blipFill>
          <a:blip r:embed="rId3">
            <a:alphaModFix/>
          </a:blip>
          <a:stretch>
            <a:fillRect/>
          </a:stretch>
        </p:blipFill>
        <p:spPr>
          <a:xfrm>
            <a:off x="5771625" y="76200"/>
            <a:ext cx="5562600" cy="5067300"/>
          </a:xfrm>
          <a:prstGeom prst="rect">
            <a:avLst/>
          </a:prstGeom>
          <a:noFill/>
          <a:ln>
            <a:noFill/>
          </a:ln>
        </p:spPr>
      </p:pic>
      <p:pic>
        <p:nvPicPr>
          <p:cNvPr id="151" name="Google Shape;151;p26"/>
          <p:cNvPicPr preferRelativeResize="0"/>
          <p:nvPr/>
        </p:nvPicPr>
        <p:blipFill rotWithShape="1">
          <a:blip r:embed="rId4">
            <a:alphaModFix/>
          </a:blip>
          <a:srcRect b="6452" l="26399" r="2749" t="4918"/>
          <a:stretch/>
        </p:blipFill>
        <p:spPr>
          <a:xfrm rot="-765569">
            <a:off x="5377175" y="3122900"/>
            <a:ext cx="4048975" cy="216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tinyurl.com/roughdrafts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Resources</a:t>
            </a:r>
            <a:endParaRPr/>
          </a:p>
        </p:txBody>
      </p:sp>
      <p:sp>
        <p:nvSpPr>
          <p:cNvPr id="163" name="Google Shape;163;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4" name="Google Shape;164;p28"/>
          <p:cNvPicPr preferRelativeResize="0"/>
          <p:nvPr/>
        </p:nvPicPr>
        <p:blipFill>
          <a:blip r:embed="rId3">
            <a:alphaModFix/>
          </a:blip>
          <a:stretch>
            <a:fillRect/>
          </a:stretch>
        </p:blipFill>
        <p:spPr>
          <a:xfrm>
            <a:off x="2730125" y="0"/>
            <a:ext cx="658404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Product Due</a:t>
            </a:r>
            <a:endParaRPr/>
          </a:p>
        </p:txBody>
      </p:sp>
      <p:sp>
        <p:nvSpPr>
          <p:cNvPr id="170" name="Google Shape;170;p2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is your FINAL product</a:t>
            </a:r>
            <a:endParaRPr/>
          </a:p>
          <a:p>
            <a:pPr indent="-317500" lvl="1" marL="914400" rtl="0" algn="l">
              <a:spcBef>
                <a:spcPts val="0"/>
              </a:spcBef>
              <a:spcAft>
                <a:spcPts val="0"/>
              </a:spcAft>
              <a:buSzPts val="1400"/>
              <a:buChar char="○"/>
            </a:pPr>
            <a:r>
              <a:rPr lang="en"/>
              <a:t>This is the one I will be using to grade</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Double Check the Rubric before you submit</a:t>
            </a:r>
            <a:endParaRPr/>
          </a:p>
          <a:p>
            <a:pPr indent="-317500" lvl="1" marL="914400" rtl="0" algn="l">
              <a:spcBef>
                <a:spcPts val="0"/>
              </a:spcBef>
              <a:spcAft>
                <a:spcPts val="0"/>
              </a:spcAft>
              <a:buSzPts val="1400"/>
              <a:buChar char="○"/>
            </a:pPr>
            <a:r>
              <a:rPr lang="en"/>
              <a:t>Did you check all the boxes?</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Should be “Radio Ready”</a:t>
            </a:r>
            <a:endParaRPr/>
          </a:p>
          <a:p>
            <a:pPr indent="-317500" lvl="1" marL="914400" rtl="0" algn="l">
              <a:spcBef>
                <a:spcPts val="0"/>
              </a:spcBef>
              <a:spcAft>
                <a:spcPts val="0"/>
              </a:spcAft>
              <a:buSzPts val="1400"/>
              <a:buChar char="○"/>
            </a:pPr>
            <a:r>
              <a:rPr lang="en"/>
              <a:t>Are you comfortable with your song being heard?</a:t>
            </a:r>
            <a:endParaRPr/>
          </a:p>
          <a:p>
            <a:pPr indent="-317500" lvl="1" marL="914400" rtl="0" algn="l">
              <a:spcBef>
                <a:spcPts val="0"/>
              </a:spcBef>
              <a:spcAft>
                <a:spcPts val="0"/>
              </a:spcAft>
              <a:buSzPts val="1400"/>
              <a:buChar char="○"/>
            </a:pPr>
            <a:r>
              <a:rPr lang="en"/>
              <a:t>Is this your best 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txBox="1"/>
          <p:nvPr>
            <p:ph idx="1" type="body"/>
          </p:nvPr>
        </p:nvSpPr>
        <p:spPr>
          <a:xfrm>
            <a:off x="2571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7" name="Google Shape;177;p30"/>
          <p:cNvPicPr preferRelativeResize="0"/>
          <p:nvPr/>
        </p:nvPicPr>
        <p:blipFill>
          <a:blip r:embed="rId3">
            <a:alphaModFix/>
          </a:blip>
          <a:stretch>
            <a:fillRect/>
          </a:stretch>
        </p:blipFill>
        <p:spPr>
          <a:xfrm>
            <a:off x="1137275" y="0"/>
            <a:ext cx="6869448"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Brainstorming</a:t>
            </a:r>
            <a:endParaRPr/>
          </a:p>
        </p:txBody>
      </p:sp>
      <p:sp>
        <p:nvSpPr>
          <p:cNvPr id="183" name="Google Shape;183;p3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Is there an ideal assessment?</a:t>
            </a:r>
            <a:endParaRPr/>
          </a:p>
          <a:p>
            <a:pPr indent="-317500" lvl="1" marL="914400" rtl="0" algn="l">
              <a:spcBef>
                <a:spcPts val="0"/>
              </a:spcBef>
              <a:spcAft>
                <a:spcPts val="0"/>
              </a:spcAft>
              <a:buSzPts val="1400"/>
              <a:buChar char="○"/>
            </a:pPr>
            <a:r>
              <a:rPr lang="en"/>
              <a:t>Do you have to hit all 7?</a:t>
            </a:r>
            <a:endParaRPr/>
          </a:p>
          <a:p>
            <a:pPr indent="-317500" lvl="1" marL="914400" rtl="0" algn="l">
              <a:spcBef>
                <a:spcPts val="0"/>
              </a:spcBef>
              <a:spcAft>
                <a:spcPts val="0"/>
              </a:spcAft>
              <a:buSzPts val="1400"/>
              <a:buChar char="○"/>
            </a:pPr>
            <a:r>
              <a:rPr lang="en"/>
              <a:t>What are your goals for the lesson? What do need to assess? </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How might this be modified to suit your needs?</a:t>
            </a:r>
            <a:endParaRPr/>
          </a:p>
          <a:p>
            <a:pPr indent="-317500" lvl="1" marL="914400" rtl="0" algn="l">
              <a:spcBef>
                <a:spcPts val="0"/>
              </a:spcBef>
              <a:spcAft>
                <a:spcPts val="0"/>
              </a:spcAft>
              <a:buSzPts val="1400"/>
              <a:buChar char="○"/>
            </a:pPr>
            <a:r>
              <a:rPr lang="en"/>
              <a:t>How to use with younger grades?</a:t>
            </a:r>
            <a:endParaRPr/>
          </a:p>
          <a:p>
            <a:pPr indent="-317500" lvl="1" marL="914400" rtl="0" algn="l">
              <a:spcBef>
                <a:spcPts val="0"/>
              </a:spcBef>
              <a:spcAft>
                <a:spcPts val="0"/>
              </a:spcAft>
              <a:buSzPts val="1400"/>
              <a:buChar char="○"/>
            </a:pPr>
            <a:r>
              <a:rPr lang="en"/>
              <a:t>How could you do this without using tech?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Creative Cycle</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5" name="Google Shape;65;p14"/>
          <p:cNvPicPr preferRelativeResize="0"/>
          <p:nvPr/>
        </p:nvPicPr>
        <p:blipFill>
          <a:blip r:embed="rId3">
            <a:alphaModFix/>
          </a:blip>
          <a:stretch>
            <a:fillRect/>
          </a:stretch>
        </p:blipFill>
        <p:spPr>
          <a:xfrm>
            <a:off x="285750" y="979375"/>
            <a:ext cx="8572500" cy="400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88850" y="110325"/>
            <a:ext cx="2766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Return @ 12:30</a:t>
            </a:r>
            <a:endParaRPr/>
          </a:p>
        </p:txBody>
      </p:sp>
      <p:sp>
        <p:nvSpPr>
          <p:cNvPr id="189" name="Google Shape;189;p3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0" name="Google Shape;190;p32"/>
          <p:cNvPicPr preferRelativeResize="0"/>
          <p:nvPr/>
        </p:nvPicPr>
        <p:blipFill>
          <a:blip r:embed="rId3">
            <a:alphaModFix/>
          </a:blip>
          <a:stretch>
            <a:fillRect/>
          </a:stretch>
        </p:blipFill>
        <p:spPr>
          <a:xfrm>
            <a:off x="1567738" y="1093849"/>
            <a:ext cx="6008524" cy="3826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Would you choose to build a house on top of an unfinished foundation? Of course not. Why, then, do we rush students through education when they haven't always grasped the basics? Yes, it's complicated, but educator Sal Khan shares his plan to turn struggling students into scholars by helping them master concepts at their own pace.&#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96" name="Google Shape;196;p33" title="Let's teach for mastery -- not test scores | Sal Kha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197" name="Google Shape;197;p33"/>
          <p:cNvSpPr txBox="1"/>
          <p:nvPr>
            <p:ph type="title"/>
          </p:nvPr>
        </p:nvSpPr>
        <p:spPr>
          <a:xfrm>
            <a:off x="1143000" y="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Teaching For Mastery</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116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Quotes</a:t>
            </a:r>
            <a:endParaRPr/>
          </a:p>
        </p:txBody>
      </p:sp>
      <p:sp>
        <p:nvSpPr>
          <p:cNvPr id="203" name="Google Shape;203;p34"/>
          <p:cNvSpPr txBox="1"/>
          <p:nvPr>
            <p:ph idx="1" type="body"/>
          </p:nvPr>
        </p:nvSpPr>
        <p:spPr>
          <a:xfrm>
            <a:off x="353175" y="693600"/>
            <a:ext cx="8520600" cy="37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333333"/>
                </a:solidFill>
                <a:highlight>
                  <a:srgbClr val="FFFFFF"/>
                </a:highlight>
                <a:latin typeface="Quicksand"/>
                <a:ea typeface="Quicksand"/>
                <a:cs typeface="Quicksand"/>
                <a:sym typeface="Quicksand"/>
              </a:rPr>
              <a:t>“As a high school student I was frustrated in some subjects (maths being one) as I lost track of what was happening in class and could not follow the teacher. I was not motivated enough and did not have the social skills to close that gap. As a result, I ended up wasting a lot of class time without learning anything. This is a gigantic waste of time and money for our society.”</a:t>
            </a:r>
            <a:endParaRPr i="1">
              <a:solidFill>
                <a:srgbClr val="333333"/>
              </a:solidFill>
              <a:highlight>
                <a:srgbClr val="FFFFFF"/>
              </a:highlight>
              <a:latin typeface="Quicksand"/>
              <a:ea typeface="Quicksand"/>
              <a:cs typeface="Quicksand"/>
              <a:sym typeface="Quicksand"/>
            </a:endParaRPr>
          </a:p>
          <a:p>
            <a:pPr indent="0" lvl="0" marL="0" rtl="0" algn="l">
              <a:spcBef>
                <a:spcPts val="1600"/>
              </a:spcBef>
              <a:spcAft>
                <a:spcPts val="1600"/>
              </a:spcAft>
              <a:buNone/>
            </a:pPr>
            <a:r>
              <a:t/>
            </a:r>
            <a:endParaRPr i="1">
              <a:solidFill>
                <a:srgbClr val="333333"/>
              </a:solidFill>
              <a:highlight>
                <a:srgbClr val="FFFFFF"/>
              </a:highlight>
              <a:latin typeface="Quicksand"/>
              <a:ea typeface="Quicksand"/>
              <a:cs typeface="Quicksand"/>
              <a:sym typeface="Quicksand"/>
            </a:endParaRPr>
          </a:p>
        </p:txBody>
      </p:sp>
      <p:sp>
        <p:nvSpPr>
          <p:cNvPr id="204" name="Google Shape;204;p34"/>
          <p:cNvSpPr txBox="1"/>
          <p:nvPr>
            <p:ph idx="1" type="body"/>
          </p:nvPr>
        </p:nvSpPr>
        <p:spPr>
          <a:xfrm>
            <a:off x="311700" y="1758375"/>
            <a:ext cx="8520600" cy="37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solidFill>
                <a:srgbClr val="333333"/>
              </a:solidFill>
              <a:highlight>
                <a:srgbClr val="FFFFFF"/>
              </a:highlight>
              <a:latin typeface="Quicksand"/>
              <a:ea typeface="Quicksand"/>
              <a:cs typeface="Quicksand"/>
              <a:sym typeface="Quicksand"/>
            </a:endParaRPr>
          </a:p>
          <a:p>
            <a:pPr indent="0" lvl="0" marL="0" rtl="0" algn="l">
              <a:spcBef>
                <a:spcPts val="1600"/>
              </a:spcBef>
              <a:spcAft>
                <a:spcPts val="0"/>
              </a:spcAft>
              <a:buNone/>
            </a:pPr>
            <a:r>
              <a:t/>
            </a:r>
            <a:endParaRPr i="1">
              <a:solidFill>
                <a:srgbClr val="333333"/>
              </a:solidFill>
              <a:highlight>
                <a:srgbClr val="FFFFFF"/>
              </a:highlight>
              <a:latin typeface="Quicksand"/>
              <a:ea typeface="Quicksand"/>
              <a:cs typeface="Quicksand"/>
              <a:sym typeface="Quicksand"/>
            </a:endParaRPr>
          </a:p>
          <a:p>
            <a:pPr indent="0" lvl="0" marL="0" rtl="0" algn="l">
              <a:spcBef>
                <a:spcPts val="1600"/>
              </a:spcBef>
              <a:spcAft>
                <a:spcPts val="1600"/>
              </a:spcAft>
              <a:buNone/>
            </a:pPr>
            <a:r>
              <a:rPr i="1" lang="en">
                <a:solidFill>
                  <a:srgbClr val="333333"/>
                </a:solidFill>
                <a:highlight>
                  <a:srgbClr val="FFFFFF"/>
                </a:highlight>
                <a:latin typeface="Quicksand"/>
                <a:ea typeface="Quicksand"/>
                <a:cs typeface="Quicksand"/>
                <a:sym typeface="Quicksand"/>
              </a:rPr>
              <a:t>“The problem I think is that many students are not enthusiastic about learning in any shape or form. Many students, I fear, do not have the self-discipline and motivation to master Mastery Learning. I may be wrong though, maybe they are just slack and unmotivated because of the current passive education system.”</a:t>
            </a:r>
            <a:endParaRPr i="1">
              <a:solidFill>
                <a:srgbClr val="333333"/>
              </a:solidFill>
              <a:highlight>
                <a:srgbClr val="FFFFFF"/>
              </a:highlight>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function of Assessment?</a:t>
            </a:r>
            <a:endParaRPr/>
          </a:p>
        </p:txBody>
      </p:sp>
      <p:sp>
        <p:nvSpPr>
          <p:cNvPr id="210" name="Google Shape;210;p35"/>
          <p:cNvSpPr txBox="1"/>
          <p:nvPr>
            <p:ph idx="1" type="body"/>
          </p:nvPr>
        </p:nvSpPr>
        <p:spPr>
          <a:xfrm>
            <a:off x="311700" y="1228675"/>
            <a:ext cx="50559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Is assessment beneficial?</a:t>
            </a:r>
            <a:endParaRPr b="1"/>
          </a:p>
          <a:p>
            <a:pPr indent="0" lvl="0" marL="457200" rtl="0" algn="l">
              <a:spcBef>
                <a:spcPts val="1600"/>
              </a:spcBef>
              <a:spcAft>
                <a:spcPts val="0"/>
              </a:spcAft>
              <a:buNone/>
            </a:pPr>
            <a:r>
              <a:t/>
            </a:r>
            <a:endParaRPr b="1"/>
          </a:p>
          <a:p>
            <a:pPr indent="-342900" lvl="0" marL="457200" rtl="0" algn="l">
              <a:spcBef>
                <a:spcPts val="1600"/>
              </a:spcBef>
              <a:spcAft>
                <a:spcPts val="0"/>
              </a:spcAft>
              <a:buSzPts val="1800"/>
              <a:buChar char="●"/>
            </a:pPr>
            <a:r>
              <a:rPr b="1" lang="en"/>
              <a:t>Who is it benefitting?</a:t>
            </a:r>
            <a:endParaRPr b="1"/>
          </a:p>
          <a:p>
            <a:pPr indent="0" lvl="0" marL="457200" rtl="0" algn="l">
              <a:spcBef>
                <a:spcPts val="1600"/>
              </a:spcBef>
              <a:spcAft>
                <a:spcPts val="0"/>
              </a:spcAft>
              <a:buNone/>
            </a:pPr>
            <a:r>
              <a:t/>
            </a:r>
            <a:endParaRPr b="1"/>
          </a:p>
          <a:p>
            <a:pPr indent="-342900" lvl="0" marL="457200" rtl="0" algn="l">
              <a:spcBef>
                <a:spcPts val="1600"/>
              </a:spcBef>
              <a:spcAft>
                <a:spcPts val="0"/>
              </a:spcAft>
              <a:buSzPts val="1800"/>
              <a:buChar char="●"/>
            </a:pPr>
            <a:r>
              <a:rPr b="1" lang="en"/>
              <a:t>Why are you assessing?</a:t>
            </a:r>
            <a:endParaRPr b="1"/>
          </a:p>
        </p:txBody>
      </p:sp>
      <p:sp>
        <p:nvSpPr>
          <p:cNvPr id="211" name="Google Shape;211;p35"/>
          <p:cNvSpPr/>
          <p:nvPr/>
        </p:nvSpPr>
        <p:spPr>
          <a:xfrm>
            <a:off x="4463300" y="1377950"/>
            <a:ext cx="1841700" cy="2223300"/>
          </a:xfrm>
          <a:prstGeom prst="rightBrace">
            <a:avLst>
              <a:gd fmla="val 8333"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5"/>
          <p:cNvSpPr/>
          <p:nvPr/>
        </p:nvSpPr>
        <p:spPr>
          <a:xfrm>
            <a:off x="6114250" y="1651700"/>
            <a:ext cx="2829000" cy="16758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5"/>
          <p:cNvSpPr txBox="1"/>
          <p:nvPr/>
        </p:nvSpPr>
        <p:spPr>
          <a:xfrm>
            <a:off x="6363100" y="1925600"/>
            <a:ext cx="2331300" cy="140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Source Code Pro"/>
                <a:ea typeface="Source Code Pro"/>
                <a:cs typeface="Source Code Pro"/>
                <a:sym typeface="Source Code Pro"/>
              </a:rPr>
              <a:t>Is it worth your class time?</a:t>
            </a:r>
            <a:endParaRPr b="1" sz="2400">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Assessment?</a:t>
            </a:r>
            <a:endParaRPr/>
          </a:p>
        </p:txBody>
      </p:sp>
      <p:sp>
        <p:nvSpPr>
          <p:cNvPr id="219" name="Google Shape;219;p3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u="sng"/>
              <a:t>A</a:t>
            </a:r>
            <a:r>
              <a:rPr lang="en" sz="6000"/>
              <a:t>ssessment </a:t>
            </a:r>
            <a:endParaRPr sz="6000"/>
          </a:p>
          <a:p>
            <a:pPr indent="0" lvl="0" marL="0" rtl="0" algn="l">
              <a:spcBef>
                <a:spcPts val="1600"/>
              </a:spcBef>
              <a:spcAft>
                <a:spcPts val="0"/>
              </a:spcAft>
              <a:buNone/>
            </a:pPr>
            <a:r>
              <a:rPr lang="en" sz="6000"/>
              <a:t>Vs.</a:t>
            </a:r>
            <a:endParaRPr sz="6000"/>
          </a:p>
          <a:p>
            <a:pPr indent="0" lvl="0" marL="0" rtl="0" algn="l">
              <a:spcBef>
                <a:spcPts val="1600"/>
              </a:spcBef>
              <a:spcAft>
                <a:spcPts val="1600"/>
              </a:spcAft>
              <a:buNone/>
            </a:pPr>
            <a:r>
              <a:rPr lang="en" sz="6000"/>
              <a:t> </a:t>
            </a:r>
            <a:r>
              <a:rPr lang="en" sz="6000" u="sng"/>
              <a:t>a</a:t>
            </a:r>
            <a:r>
              <a:rPr lang="en" sz="6000"/>
              <a:t>ssessment</a:t>
            </a:r>
            <a:endParaRPr sz="6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Workshops</a:t>
            </a:r>
            <a:endParaRPr/>
          </a:p>
        </p:txBody>
      </p:sp>
      <p:sp>
        <p:nvSpPr>
          <p:cNvPr id="225" name="Google Shape;225;p3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Instrument Self-Recording (5th &amp; up)</a:t>
            </a:r>
            <a:endParaRPr/>
          </a:p>
          <a:p>
            <a:pPr indent="-317500" lvl="1" marL="914400" rtl="0" algn="l">
              <a:spcBef>
                <a:spcPts val="0"/>
              </a:spcBef>
              <a:spcAft>
                <a:spcPts val="0"/>
              </a:spcAft>
              <a:buSzPts val="1400"/>
              <a:buChar char="○"/>
            </a:pPr>
            <a:r>
              <a:rPr lang="en"/>
              <a:t>Students Self Record Weekly</a:t>
            </a:r>
            <a:endParaRPr/>
          </a:p>
          <a:p>
            <a:pPr indent="-317500" lvl="1" marL="914400" rtl="0" algn="l">
              <a:spcBef>
                <a:spcPts val="0"/>
              </a:spcBef>
              <a:spcAft>
                <a:spcPts val="0"/>
              </a:spcAft>
              <a:buSzPts val="1400"/>
              <a:buChar char="○"/>
            </a:pPr>
            <a:r>
              <a:rPr lang="en"/>
              <a:t>Turn in video to Google Classroom</a:t>
            </a:r>
            <a:endParaRPr/>
          </a:p>
          <a:p>
            <a:pPr indent="-317500" lvl="1" marL="914400" rtl="0" algn="l">
              <a:spcBef>
                <a:spcPts val="0"/>
              </a:spcBef>
              <a:spcAft>
                <a:spcPts val="0"/>
              </a:spcAft>
              <a:buSzPts val="1400"/>
              <a:buChar char="○"/>
            </a:pPr>
            <a:r>
              <a:rPr lang="en"/>
              <a:t>Individual Assessment &amp; Formative Feedback</a:t>
            </a:r>
            <a:endParaRPr/>
          </a:p>
          <a:p>
            <a:pPr indent="-342900" lvl="0" marL="457200" rtl="0" algn="l">
              <a:spcBef>
                <a:spcPts val="0"/>
              </a:spcBef>
              <a:spcAft>
                <a:spcPts val="0"/>
              </a:spcAft>
              <a:buSzPts val="1800"/>
              <a:buChar char="●"/>
            </a:pPr>
            <a:r>
              <a:rPr lang="en"/>
              <a:t>Lego Rhythms (3rd - 5th) </a:t>
            </a:r>
            <a:endParaRPr/>
          </a:p>
          <a:p>
            <a:pPr indent="-317500" lvl="1" marL="914400" rtl="0" algn="l">
              <a:spcBef>
                <a:spcPts val="0"/>
              </a:spcBef>
              <a:spcAft>
                <a:spcPts val="0"/>
              </a:spcAft>
              <a:buSzPts val="1400"/>
              <a:buChar char="○"/>
            </a:pPr>
            <a:r>
              <a:rPr lang="en"/>
              <a:t>Use Legos to compose : </a:t>
            </a:r>
            <a:r>
              <a:rPr lang="en"/>
              <a:t>Accessible</a:t>
            </a:r>
            <a:r>
              <a:rPr lang="en"/>
              <a:t> to all</a:t>
            </a:r>
            <a:endParaRPr/>
          </a:p>
          <a:p>
            <a:pPr indent="-317500" lvl="1" marL="914400" rtl="0" algn="l">
              <a:spcBef>
                <a:spcPts val="0"/>
              </a:spcBef>
              <a:spcAft>
                <a:spcPts val="0"/>
              </a:spcAft>
              <a:buSzPts val="1400"/>
              <a:buChar char="○"/>
            </a:pPr>
            <a:r>
              <a:rPr lang="en"/>
              <a:t>Makes thinking visible</a:t>
            </a:r>
            <a:endParaRPr/>
          </a:p>
          <a:p>
            <a:pPr indent="-317500" lvl="1" marL="914400" rtl="0" algn="l">
              <a:spcBef>
                <a:spcPts val="0"/>
              </a:spcBef>
              <a:spcAft>
                <a:spcPts val="0"/>
              </a:spcAft>
              <a:buSzPts val="1400"/>
              <a:buChar char="○"/>
            </a:pPr>
            <a:r>
              <a:rPr lang="en"/>
              <a:t>Tangible artifacts </a:t>
            </a:r>
            <a:endParaRPr/>
          </a:p>
          <a:p>
            <a:pPr indent="-342900" lvl="0" marL="457200" rtl="0" algn="l">
              <a:spcBef>
                <a:spcPts val="0"/>
              </a:spcBef>
              <a:spcAft>
                <a:spcPts val="0"/>
              </a:spcAft>
              <a:buSzPts val="1800"/>
              <a:buChar char="●"/>
            </a:pPr>
            <a:r>
              <a:rPr lang="en"/>
              <a:t>Keezy App (K - 3rd)</a:t>
            </a:r>
            <a:endParaRPr/>
          </a:p>
          <a:p>
            <a:pPr indent="-317500" lvl="1" marL="914400" rtl="0" algn="l">
              <a:spcBef>
                <a:spcPts val="0"/>
              </a:spcBef>
              <a:spcAft>
                <a:spcPts val="0"/>
              </a:spcAft>
              <a:buSzPts val="1400"/>
              <a:buChar char="○"/>
            </a:pPr>
            <a:r>
              <a:rPr lang="en"/>
              <a:t>Easy way to self record</a:t>
            </a:r>
            <a:endParaRPr/>
          </a:p>
          <a:p>
            <a:pPr indent="-317500" lvl="1" marL="914400" rtl="0" algn="l">
              <a:spcBef>
                <a:spcPts val="0"/>
              </a:spcBef>
              <a:spcAft>
                <a:spcPts val="0"/>
              </a:spcAft>
              <a:buSzPts val="1400"/>
              <a:buChar char="○"/>
            </a:pPr>
            <a:r>
              <a:rPr lang="en"/>
              <a:t>Apple only (sry)</a:t>
            </a:r>
            <a:endParaRPr/>
          </a:p>
          <a:p>
            <a:pPr indent="-317500" lvl="1" marL="914400" rtl="0" algn="l">
              <a:spcBef>
                <a:spcPts val="0"/>
              </a:spcBef>
              <a:spcAft>
                <a:spcPts val="0"/>
              </a:spcAft>
              <a:buSzPts val="1400"/>
              <a:buChar char="○"/>
            </a:pPr>
            <a:r>
              <a:rPr lang="en"/>
              <a:t>Adaptable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hlink"/>
                </a:solidFill>
                <a:hlinkClick r:id="rId3"/>
              </a:rPr>
              <a:t>tinyurl.com/AISmaterials</a:t>
            </a:r>
            <a:endParaRPr sz="3000"/>
          </a:p>
          <a:p>
            <a:pPr indent="0" lvl="0" marL="0" rtl="0" algn="l">
              <a:spcBef>
                <a:spcPts val="1600"/>
              </a:spcBef>
              <a:spcAft>
                <a:spcPts val="0"/>
              </a:spcAft>
              <a:buNone/>
            </a:pPr>
            <a:r>
              <a:t/>
            </a:r>
            <a:endParaRPr sz="3000"/>
          </a:p>
          <a:p>
            <a:pPr indent="0" lvl="0" marL="0" rtl="0" algn="l">
              <a:spcBef>
                <a:spcPts val="1600"/>
              </a:spcBef>
              <a:spcAft>
                <a:spcPts val="1600"/>
              </a:spcAft>
              <a:buNone/>
            </a:pPr>
            <a:r>
              <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 Adapt Your Own! </a:t>
            </a:r>
            <a:endParaRPr/>
          </a:p>
        </p:txBody>
      </p:sp>
      <p:sp>
        <p:nvSpPr>
          <p:cNvPr id="237" name="Google Shape;237;p3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Take what you’ve learning and seen today and modify it to suit your own needs.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Think about both </a:t>
            </a:r>
            <a:r>
              <a:rPr b="1" lang="en" u="sng"/>
              <a:t>what</a:t>
            </a:r>
            <a:r>
              <a:rPr lang="en"/>
              <a:t> and </a:t>
            </a:r>
            <a:r>
              <a:rPr b="1" lang="en" u="sng"/>
              <a:t>why</a:t>
            </a:r>
            <a:r>
              <a:rPr lang="en"/>
              <a:t> you’re assessing</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Reference the Best Practices Checklist.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Me	</a:t>
            </a:r>
            <a:endParaRPr/>
          </a:p>
        </p:txBody>
      </p:sp>
      <p:sp>
        <p:nvSpPr>
          <p:cNvPr id="243" name="Google Shape;243;p4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Frank Cademartori</a:t>
            </a:r>
            <a:endParaRPr/>
          </a:p>
          <a:p>
            <a:pPr indent="0" lvl="0" marL="0" rtl="0" algn="l">
              <a:spcBef>
                <a:spcPts val="1600"/>
              </a:spcBef>
              <a:spcAft>
                <a:spcPts val="0"/>
              </a:spcAft>
              <a:buNone/>
            </a:pPr>
            <a:r>
              <a:rPr lang="en" u="sng">
                <a:solidFill>
                  <a:schemeClr val="hlink"/>
                </a:solidFill>
                <a:hlinkClick r:id="rId3"/>
              </a:rPr>
              <a:t>fcademartori@yahoo.com</a:t>
            </a:r>
            <a:endParaRPr/>
          </a:p>
          <a:p>
            <a:pPr indent="0" lvl="0" marL="0" rtl="0" algn="l">
              <a:spcBef>
                <a:spcPts val="1600"/>
              </a:spcBef>
              <a:spcAft>
                <a:spcPts val="0"/>
              </a:spcAft>
              <a:buNone/>
            </a:pPr>
            <a:r>
              <a:rPr lang="en"/>
              <a:t>aSoundMind.edublogs.org</a:t>
            </a:r>
            <a:endParaRPr/>
          </a:p>
          <a:p>
            <a:pPr indent="0" lvl="0" marL="0" rtl="0" algn="l">
              <a:spcBef>
                <a:spcPts val="1600"/>
              </a:spcBef>
              <a:spcAft>
                <a:spcPts val="1600"/>
              </a:spcAft>
              <a:buNone/>
            </a:pPr>
            <a:r>
              <a:rPr lang="en"/>
              <a:t>@aSoundMindEdu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unit...</a:t>
            </a:r>
            <a:endParaRPr/>
          </a:p>
        </p:txBody>
      </p:sp>
      <p:sp>
        <p:nvSpPr>
          <p:cNvPr id="71" name="Google Shape;71;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Several Tech-based resources to create an original piece</a:t>
            </a:r>
            <a:endParaRPr/>
          </a:p>
          <a:p>
            <a:pPr indent="-317500" lvl="1" marL="914400" rtl="0" algn="l">
              <a:spcBef>
                <a:spcPts val="0"/>
              </a:spcBef>
              <a:spcAft>
                <a:spcPts val="0"/>
              </a:spcAft>
              <a:buSzPts val="1400"/>
              <a:buChar char="○"/>
            </a:pPr>
            <a:r>
              <a:rPr lang="en"/>
              <a:t>Chrome Music Lab</a:t>
            </a:r>
            <a:endParaRPr/>
          </a:p>
          <a:p>
            <a:pPr indent="-317500" lvl="1" marL="914400" rtl="0" algn="l">
              <a:spcBef>
                <a:spcPts val="0"/>
              </a:spcBef>
              <a:spcAft>
                <a:spcPts val="0"/>
              </a:spcAft>
              <a:buSzPts val="1400"/>
              <a:buChar char="○"/>
            </a:pPr>
            <a:r>
              <a:rPr lang="en"/>
              <a:t>Splice Beatmaker</a:t>
            </a:r>
            <a:endParaRPr/>
          </a:p>
          <a:p>
            <a:pPr indent="-342900" lvl="0" marL="457200" rtl="0" algn="l">
              <a:spcBef>
                <a:spcPts val="0"/>
              </a:spcBef>
              <a:spcAft>
                <a:spcPts val="0"/>
              </a:spcAft>
              <a:buSzPts val="1800"/>
              <a:buChar char="●"/>
            </a:pPr>
            <a:r>
              <a:rPr lang="en"/>
              <a:t>How to use Google Classroom to push out/collect materials</a:t>
            </a:r>
            <a:endParaRPr/>
          </a:p>
          <a:p>
            <a:pPr indent="-317500" lvl="1" marL="914400" rtl="0" algn="l">
              <a:spcBef>
                <a:spcPts val="0"/>
              </a:spcBef>
              <a:spcAft>
                <a:spcPts val="0"/>
              </a:spcAft>
              <a:buSzPts val="1400"/>
              <a:buChar char="○"/>
            </a:pPr>
            <a:r>
              <a:rPr lang="en"/>
              <a:t>Assigning Work</a:t>
            </a:r>
            <a:endParaRPr/>
          </a:p>
          <a:p>
            <a:pPr indent="-317500" lvl="1" marL="914400" rtl="0" algn="l">
              <a:spcBef>
                <a:spcPts val="0"/>
              </a:spcBef>
              <a:spcAft>
                <a:spcPts val="0"/>
              </a:spcAft>
              <a:buSzPts val="1400"/>
              <a:buChar char="○"/>
            </a:pPr>
            <a:r>
              <a:rPr lang="en"/>
              <a:t>Rubric &amp; other Materials</a:t>
            </a:r>
            <a:endParaRPr/>
          </a:p>
          <a:p>
            <a:pPr indent="-342900" lvl="0" marL="457200" rtl="0" algn="l">
              <a:spcBef>
                <a:spcPts val="0"/>
              </a:spcBef>
              <a:spcAft>
                <a:spcPts val="0"/>
              </a:spcAft>
              <a:buSzPts val="1800"/>
              <a:buChar char="●"/>
            </a:pPr>
            <a:r>
              <a:rPr lang="en"/>
              <a:t>Giving Peer Feedback</a:t>
            </a:r>
            <a:endParaRPr/>
          </a:p>
          <a:p>
            <a:pPr indent="-317500" lvl="1" marL="914400" rtl="0" algn="l">
              <a:spcBef>
                <a:spcPts val="0"/>
              </a:spcBef>
              <a:spcAft>
                <a:spcPts val="0"/>
              </a:spcAft>
              <a:buSzPts val="1400"/>
              <a:buChar char="○"/>
            </a:pPr>
            <a:r>
              <a:rPr lang="en"/>
              <a:t>Using Google Classroom to facilitate this</a:t>
            </a:r>
            <a:endParaRPr/>
          </a:p>
          <a:p>
            <a:pPr indent="-317500" lvl="1" marL="914400" rtl="0" algn="l">
              <a:spcBef>
                <a:spcPts val="0"/>
              </a:spcBef>
              <a:spcAft>
                <a:spcPts val="0"/>
              </a:spcAft>
              <a:buSzPts val="1400"/>
              <a:buChar char="○"/>
            </a:pPr>
            <a:r>
              <a:rPr lang="en"/>
              <a:t>Paper feedback sheets</a:t>
            </a:r>
            <a:endParaRPr/>
          </a:p>
          <a:p>
            <a:pPr indent="-317500" lvl="1" marL="914400" rtl="0" algn="l">
              <a:spcBef>
                <a:spcPts val="0"/>
              </a:spcBef>
              <a:spcAft>
                <a:spcPts val="0"/>
              </a:spcAft>
              <a:buSzPts val="1400"/>
              <a:buChar char="○"/>
            </a:pPr>
            <a:r>
              <a:rPr lang="en"/>
              <a:t>Summative Rough Draft Collected (optional)</a:t>
            </a:r>
            <a:endParaRPr/>
          </a:p>
          <a:p>
            <a:pPr indent="-342900" lvl="0" marL="457200" rtl="0" algn="l">
              <a:spcBef>
                <a:spcPts val="0"/>
              </a:spcBef>
              <a:spcAft>
                <a:spcPts val="0"/>
              </a:spcAft>
              <a:buSzPts val="1800"/>
              <a:buChar char="●"/>
            </a:pPr>
            <a:r>
              <a:rPr lang="en"/>
              <a:t>Using Feedback to improve our product</a:t>
            </a:r>
            <a:endParaRPr/>
          </a:p>
          <a:p>
            <a:pPr indent="-317500" lvl="1" marL="914400" rtl="0" algn="l">
              <a:spcBef>
                <a:spcPts val="0"/>
              </a:spcBef>
              <a:spcAft>
                <a:spcPts val="0"/>
              </a:spcAft>
              <a:buSzPts val="1400"/>
              <a:buChar char="○"/>
            </a:pPr>
            <a:r>
              <a:rPr lang="en"/>
              <a:t>Return physical paper copies</a:t>
            </a:r>
            <a:endParaRPr/>
          </a:p>
          <a:p>
            <a:pPr indent="-342900" lvl="0" marL="457200" rtl="0" algn="l">
              <a:spcBef>
                <a:spcPts val="0"/>
              </a:spcBef>
              <a:spcAft>
                <a:spcPts val="0"/>
              </a:spcAft>
              <a:buSzPts val="1800"/>
              <a:buChar char="●"/>
            </a:pPr>
            <a:r>
              <a:rPr lang="en"/>
              <a:t>Final Product</a:t>
            </a:r>
            <a:endParaRPr/>
          </a:p>
          <a:p>
            <a:pPr indent="-317500" lvl="1" marL="914400" rtl="0" algn="l">
              <a:spcBef>
                <a:spcPts val="0"/>
              </a:spcBef>
              <a:spcAft>
                <a:spcPts val="0"/>
              </a:spcAft>
              <a:buSzPts val="1400"/>
              <a:buChar char="○"/>
            </a:pPr>
            <a:r>
              <a:rPr lang="en"/>
              <a:t>Formative Assessment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Standards</a:t>
            </a:r>
            <a:endParaRPr/>
          </a:p>
        </p:txBody>
      </p:sp>
      <p:sp>
        <p:nvSpPr>
          <p:cNvPr id="77" name="Google Shape;77;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8" name="Google Shape;78;p16"/>
          <p:cNvPicPr preferRelativeResize="0"/>
          <p:nvPr/>
        </p:nvPicPr>
        <p:blipFill>
          <a:blip r:embed="rId3">
            <a:alphaModFix/>
          </a:blip>
          <a:stretch>
            <a:fillRect/>
          </a:stretch>
        </p:blipFill>
        <p:spPr>
          <a:xfrm>
            <a:off x="995363" y="1093838"/>
            <a:ext cx="7153275" cy="866775"/>
          </a:xfrm>
          <a:prstGeom prst="rect">
            <a:avLst/>
          </a:prstGeom>
          <a:noFill/>
          <a:ln>
            <a:noFill/>
          </a:ln>
        </p:spPr>
      </p:pic>
      <p:pic>
        <p:nvPicPr>
          <p:cNvPr id="79" name="Google Shape;79;p16"/>
          <p:cNvPicPr preferRelativeResize="0"/>
          <p:nvPr/>
        </p:nvPicPr>
        <p:blipFill>
          <a:blip r:embed="rId4">
            <a:alphaModFix/>
          </a:blip>
          <a:stretch>
            <a:fillRect/>
          </a:stretch>
        </p:blipFill>
        <p:spPr>
          <a:xfrm>
            <a:off x="1009650" y="1960625"/>
            <a:ext cx="7124700" cy="571500"/>
          </a:xfrm>
          <a:prstGeom prst="rect">
            <a:avLst/>
          </a:prstGeom>
          <a:noFill/>
          <a:ln>
            <a:noFill/>
          </a:ln>
        </p:spPr>
      </p:pic>
      <p:pic>
        <p:nvPicPr>
          <p:cNvPr id="80" name="Google Shape;80;p16"/>
          <p:cNvPicPr preferRelativeResize="0"/>
          <p:nvPr/>
        </p:nvPicPr>
        <p:blipFill>
          <a:blip r:embed="rId5">
            <a:alphaModFix/>
          </a:blip>
          <a:stretch>
            <a:fillRect/>
          </a:stretch>
        </p:blipFill>
        <p:spPr>
          <a:xfrm>
            <a:off x="1009663" y="2532113"/>
            <a:ext cx="7124700" cy="581025"/>
          </a:xfrm>
          <a:prstGeom prst="rect">
            <a:avLst/>
          </a:prstGeom>
          <a:noFill/>
          <a:ln>
            <a:noFill/>
          </a:ln>
        </p:spPr>
      </p:pic>
      <p:pic>
        <p:nvPicPr>
          <p:cNvPr id="81" name="Google Shape;81;p16"/>
          <p:cNvPicPr preferRelativeResize="0"/>
          <p:nvPr/>
        </p:nvPicPr>
        <p:blipFill>
          <a:blip r:embed="rId6">
            <a:alphaModFix/>
          </a:blip>
          <a:stretch>
            <a:fillRect/>
          </a:stretch>
        </p:blipFill>
        <p:spPr>
          <a:xfrm>
            <a:off x="1000125" y="3195338"/>
            <a:ext cx="7143750" cy="866775"/>
          </a:xfrm>
          <a:prstGeom prst="rect">
            <a:avLst/>
          </a:prstGeom>
          <a:noFill/>
          <a:ln>
            <a:noFill/>
          </a:ln>
        </p:spPr>
      </p:pic>
      <p:pic>
        <p:nvPicPr>
          <p:cNvPr id="82" name="Google Shape;82;p16"/>
          <p:cNvPicPr preferRelativeResize="0"/>
          <p:nvPr/>
        </p:nvPicPr>
        <p:blipFill>
          <a:blip r:embed="rId7">
            <a:alphaModFix/>
          </a:blip>
          <a:stretch>
            <a:fillRect/>
          </a:stretch>
        </p:blipFill>
        <p:spPr>
          <a:xfrm>
            <a:off x="1028725" y="4062125"/>
            <a:ext cx="7086600" cy="552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a:t>
            </a:r>
            <a:endParaRPr/>
          </a:p>
        </p:txBody>
      </p:sp>
      <p:sp>
        <p:nvSpPr>
          <p:cNvPr id="88" name="Google Shape;88;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Chrome Music Lab (Elementary)</a:t>
            </a:r>
            <a:endParaRPr/>
          </a:p>
          <a:p>
            <a:pPr indent="-342900" lvl="1" marL="914400" rtl="0" algn="l">
              <a:spcBef>
                <a:spcPts val="0"/>
              </a:spcBef>
              <a:spcAft>
                <a:spcPts val="0"/>
              </a:spcAft>
              <a:buSzPts val="1800"/>
              <a:buChar char="○"/>
            </a:pPr>
            <a:r>
              <a:rPr lang="en" sz="1800" u="sng">
                <a:solidFill>
                  <a:schemeClr val="hlink"/>
                </a:solidFill>
                <a:hlinkClick r:id="rId3"/>
              </a:rPr>
              <a:t>https://musiclab.chromeexperiments.com/Song-Maker</a:t>
            </a:r>
            <a:endParaRPr sz="1800"/>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Splice Beat Maker (Middle School)</a:t>
            </a:r>
            <a:endParaRPr/>
          </a:p>
          <a:p>
            <a:pPr indent="-342900" lvl="1" marL="914400" rtl="0" algn="l">
              <a:spcBef>
                <a:spcPts val="0"/>
              </a:spcBef>
              <a:spcAft>
                <a:spcPts val="0"/>
              </a:spcAft>
              <a:buSzPts val="1800"/>
              <a:buChar char="○"/>
            </a:pPr>
            <a:r>
              <a:rPr lang="en" sz="1800" u="sng">
                <a:solidFill>
                  <a:schemeClr val="hlink"/>
                </a:solidFill>
                <a:hlinkClick r:id="rId4"/>
              </a:rPr>
              <a:t>https://splice.com/sounds/beatmaker</a:t>
            </a:r>
            <a:endParaRPr sz="1800"/>
          </a:p>
          <a:p>
            <a:pPr indent="0" lvl="0" marL="45720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2827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Classroom</a:t>
            </a:r>
            <a:endParaRPr/>
          </a:p>
        </p:txBody>
      </p:sp>
      <p:sp>
        <p:nvSpPr>
          <p:cNvPr id="94" name="Google Shape;94;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8"/>
          <p:cNvPicPr preferRelativeResize="0"/>
          <p:nvPr/>
        </p:nvPicPr>
        <p:blipFill>
          <a:blip r:embed="rId3">
            <a:alphaModFix/>
          </a:blip>
          <a:stretch>
            <a:fillRect/>
          </a:stretch>
        </p:blipFill>
        <p:spPr>
          <a:xfrm>
            <a:off x="2119963" y="1396775"/>
            <a:ext cx="5400675" cy="2743200"/>
          </a:xfrm>
          <a:prstGeom prst="rect">
            <a:avLst/>
          </a:prstGeom>
          <a:noFill/>
          <a:ln>
            <a:noFill/>
          </a:ln>
        </p:spPr>
      </p:pic>
      <p:sp>
        <p:nvSpPr>
          <p:cNvPr id="96" name="Google Shape;96;p18"/>
          <p:cNvSpPr txBox="1"/>
          <p:nvPr/>
        </p:nvSpPr>
        <p:spPr>
          <a:xfrm>
            <a:off x="2119975" y="4335075"/>
            <a:ext cx="53052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hlink"/>
                </a:solidFill>
                <a:hlinkClick r:id="rId4"/>
              </a:rPr>
              <a:t>https://classroom.google.com</a:t>
            </a:r>
            <a:endParaRPr sz="3000"/>
          </a:p>
          <a:p>
            <a:pPr indent="0" lvl="0" marL="0" rtl="0" algn="l">
              <a:spcBef>
                <a:spcPts val="0"/>
              </a:spcBef>
              <a:spcAft>
                <a:spcPts val="0"/>
              </a:spcAft>
              <a:buNone/>
            </a:pPr>
            <a:r>
              <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2" name="Google Shape;102;p19"/>
          <p:cNvPicPr preferRelativeResize="0"/>
          <p:nvPr/>
        </p:nvPicPr>
        <p:blipFill>
          <a:blip r:embed="rId3">
            <a:alphaModFix/>
          </a:blip>
          <a:stretch>
            <a:fillRect/>
          </a:stretch>
        </p:blipFill>
        <p:spPr>
          <a:xfrm>
            <a:off x="0" y="833697"/>
            <a:ext cx="9143999" cy="4309806"/>
          </a:xfrm>
          <a:prstGeom prst="rect">
            <a:avLst/>
          </a:prstGeom>
          <a:noFill/>
          <a:ln>
            <a:noFill/>
          </a:ln>
        </p:spPr>
      </p:pic>
      <p:sp>
        <p:nvSpPr>
          <p:cNvPr id="103" name="Google Shape;103;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Checklist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a:t>
            </a:r>
            <a:endParaRPr/>
          </a:p>
          <a:p>
            <a:pPr indent="0" lvl="0" marL="0" rtl="0" algn="l">
              <a:spcBef>
                <a:spcPts val="0"/>
              </a:spcBef>
              <a:spcAft>
                <a:spcPts val="0"/>
              </a:spcAft>
              <a:buNone/>
            </a:pPr>
            <a:r>
              <a:rPr lang="en"/>
              <a:t>Classroom</a:t>
            </a:r>
            <a:endParaRPr/>
          </a:p>
        </p:txBody>
      </p:sp>
      <p:sp>
        <p:nvSpPr>
          <p:cNvPr id="109" name="Google Shape;109;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20"/>
          <p:cNvPicPr preferRelativeResize="0"/>
          <p:nvPr/>
        </p:nvPicPr>
        <p:blipFill>
          <a:blip r:embed="rId3">
            <a:alphaModFix/>
          </a:blip>
          <a:stretch>
            <a:fillRect/>
          </a:stretch>
        </p:blipFill>
        <p:spPr>
          <a:xfrm>
            <a:off x="2658725" y="0"/>
            <a:ext cx="56554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Turning it in</a:t>
            </a:r>
            <a:endParaRPr/>
          </a:p>
        </p:txBody>
      </p:sp>
      <p:sp>
        <p:nvSpPr>
          <p:cNvPr id="116" name="Google Shape;116;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21"/>
          <p:cNvPicPr preferRelativeResize="0"/>
          <p:nvPr/>
        </p:nvPicPr>
        <p:blipFill>
          <a:blip r:embed="rId3">
            <a:alphaModFix/>
          </a:blip>
          <a:stretch>
            <a:fillRect/>
          </a:stretch>
        </p:blipFill>
        <p:spPr>
          <a:xfrm rot="-539848">
            <a:off x="-138575" y="658055"/>
            <a:ext cx="9144002" cy="2971642"/>
          </a:xfrm>
          <a:prstGeom prst="rect">
            <a:avLst/>
          </a:prstGeom>
          <a:noFill/>
          <a:ln>
            <a:noFill/>
          </a:ln>
        </p:spPr>
      </p:pic>
      <p:pic>
        <p:nvPicPr>
          <p:cNvPr id="118" name="Google Shape;118;p21"/>
          <p:cNvPicPr preferRelativeResize="0"/>
          <p:nvPr/>
        </p:nvPicPr>
        <p:blipFill>
          <a:blip r:embed="rId4">
            <a:alphaModFix/>
          </a:blip>
          <a:stretch>
            <a:fillRect/>
          </a:stretch>
        </p:blipFill>
        <p:spPr>
          <a:xfrm rot="145687">
            <a:off x="3470475" y="2002567"/>
            <a:ext cx="5531352" cy="30251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